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1" r:id="rId2"/>
  </p:sldMasterIdLst>
  <p:notesMasterIdLst>
    <p:notesMasterId r:id="rId32"/>
  </p:notesMasterIdLst>
  <p:handoutMasterIdLst>
    <p:handoutMasterId r:id="rId33"/>
  </p:handoutMasterIdLst>
  <p:sldIdLst>
    <p:sldId id="257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97" r:id="rId13"/>
    <p:sldId id="278" r:id="rId14"/>
    <p:sldId id="279" r:id="rId15"/>
    <p:sldId id="280" r:id="rId16"/>
    <p:sldId id="281" r:id="rId17"/>
    <p:sldId id="282" r:id="rId18"/>
    <p:sldId id="283" r:id="rId19"/>
    <p:sldId id="284" r:id="rId20"/>
    <p:sldId id="285" r:id="rId21"/>
    <p:sldId id="286" r:id="rId22"/>
    <p:sldId id="287" r:id="rId23"/>
    <p:sldId id="288" r:id="rId24"/>
    <p:sldId id="289" r:id="rId25"/>
    <p:sldId id="290" r:id="rId26"/>
    <p:sldId id="291" r:id="rId27"/>
    <p:sldId id="292" r:id="rId28"/>
    <p:sldId id="293" r:id="rId29"/>
    <p:sldId id="294" r:id="rId30"/>
    <p:sldId id="296" r:id="rId3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B74"/>
    <a:srgbClr val="FF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99" autoAdjust="0"/>
    <p:restoredTop sz="94643" autoAdjust="0"/>
  </p:normalViewPr>
  <p:slideViewPr>
    <p:cSldViewPr snapToGrid="0">
      <p:cViewPr varScale="1">
        <p:scale>
          <a:sx n="110" d="100"/>
          <a:sy n="110" d="100"/>
        </p:scale>
        <p:origin x="-164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4" d="100"/>
          <a:sy n="74" d="100"/>
        </p:scale>
        <p:origin x="3150" y="66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B33ED0-5D4C-4898-942D-1E786C63CEAA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45E636AC-1D4B-4AE1-B09C-8D10E5225DDE}">
      <dgm:prSet phldrT="[Text]" custT="1"/>
      <dgm:spPr/>
      <dgm:t>
        <a:bodyPr/>
        <a:lstStyle/>
        <a:p>
          <a:r>
            <a:rPr lang="cs-CZ" sz="1400" b="1" dirty="0" smtClean="0">
              <a:latin typeface="Open Sans" pitchFamily="34" charset="0"/>
              <a:ea typeface="Open Sans" pitchFamily="34" charset="0"/>
              <a:cs typeface="Open Sans" pitchFamily="34" charset="0"/>
            </a:rPr>
            <a:t>Administrativní kontrola Žádosti o dotaci na MAS</a:t>
          </a:r>
          <a:endParaRPr lang="cs-CZ" sz="1400" b="1" dirty="0">
            <a:latin typeface="Open Sans" pitchFamily="34" charset="0"/>
            <a:ea typeface="Open Sans" pitchFamily="34" charset="0"/>
            <a:cs typeface="Open Sans" pitchFamily="34" charset="0"/>
          </a:endParaRPr>
        </a:p>
      </dgm:t>
    </dgm:pt>
    <dgm:pt modelId="{B355CB01-00A6-40A1-8B87-BD640AA87747}" type="parTrans" cxnId="{D5CB21BA-3A1A-4975-B513-B00F02E0C33D}">
      <dgm:prSet/>
      <dgm:spPr/>
      <dgm:t>
        <a:bodyPr/>
        <a:lstStyle/>
        <a:p>
          <a:endParaRPr lang="cs-CZ"/>
        </a:p>
      </dgm:t>
    </dgm:pt>
    <dgm:pt modelId="{7E3594F0-C0A1-4C37-BE16-755CB932451D}" type="sibTrans" cxnId="{D5CB21BA-3A1A-4975-B513-B00F02E0C33D}">
      <dgm:prSet custT="1"/>
      <dgm:spPr/>
      <dgm:t>
        <a:bodyPr/>
        <a:lstStyle/>
        <a:p>
          <a:endParaRPr lang="cs-CZ" sz="1400">
            <a:latin typeface="Open Sans" pitchFamily="34" charset="0"/>
            <a:ea typeface="Open Sans" pitchFamily="34" charset="0"/>
            <a:cs typeface="Open Sans" pitchFamily="34" charset="0"/>
          </a:endParaRPr>
        </a:p>
      </dgm:t>
    </dgm:pt>
    <dgm:pt modelId="{7376C660-685C-42E5-8AC3-617CBB00E8E4}">
      <dgm:prSet phldrT="[Text]" custT="1"/>
      <dgm:spPr/>
      <dgm:t>
        <a:bodyPr/>
        <a:lstStyle/>
        <a:p>
          <a:r>
            <a:rPr lang="cs-CZ" sz="1400" b="1" dirty="0" smtClean="0">
              <a:latin typeface="Open Sans" pitchFamily="34" charset="0"/>
              <a:ea typeface="Open Sans" pitchFamily="34" charset="0"/>
              <a:cs typeface="Open Sans" pitchFamily="34" charset="0"/>
            </a:rPr>
            <a:t>UKONČENÍ </a:t>
          </a:r>
          <a:r>
            <a:rPr lang="cs-CZ" sz="1400" b="1" dirty="0" smtClean="0">
              <a:latin typeface="Open Sans" pitchFamily="34" charset="0"/>
              <a:ea typeface="Open Sans" pitchFamily="34" charset="0"/>
              <a:cs typeface="Open Sans" pitchFamily="34" charset="0"/>
            </a:rPr>
            <a:t>KONTROLY</a:t>
          </a:r>
          <a:endParaRPr lang="cs-CZ" sz="1400" b="1" dirty="0" smtClean="0">
            <a:latin typeface="Open Sans" pitchFamily="34" charset="0"/>
            <a:ea typeface="Open Sans" pitchFamily="34" charset="0"/>
            <a:cs typeface="Open Sans" pitchFamily="34" charset="0"/>
          </a:endParaRPr>
        </a:p>
      </dgm:t>
    </dgm:pt>
    <dgm:pt modelId="{44A4940E-673E-4F3A-A8D0-D16F3DFD9E0B}" type="parTrans" cxnId="{C8130753-A366-4A1C-B3E8-461A1A4ADE0B}">
      <dgm:prSet/>
      <dgm:spPr/>
      <dgm:t>
        <a:bodyPr/>
        <a:lstStyle/>
        <a:p>
          <a:endParaRPr lang="cs-CZ"/>
        </a:p>
      </dgm:t>
    </dgm:pt>
    <dgm:pt modelId="{8C24B3C5-62C2-4035-B81C-315BF57356AF}" type="sibTrans" cxnId="{C8130753-A366-4A1C-B3E8-461A1A4ADE0B}">
      <dgm:prSet custT="1"/>
      <dgm:spPr/>
      <dgm:t>
        <a:bodyPr/>
        <a:lstStyle/>
        <a:p>
          <a:endParaRPr lang="cs-CZ" sz="1400">
            <a:latin typeface="Open Sans" pitchFamily="34" charset="0"/>
            <a:ea typeface="Open Sans" pitchFamily="34" charset="0"/>
            <a:cs typeface="Open Sans" pitchFamily="34" charset="0"/>
          </a:endParaRPr>
        </a:p>
      </dgm:t>
    </dgm:pt>
    <dgm:pt modelId="{A7A2BB7F-CE95-49D8-9251-CE61CB28EE38}">
      <dgm:prSet phldrT="[Text]" custT="1"/>
      <dgm:spPr/>
      <dgm:t>
        <a:bodyPr/>
        <a:lstStyle/>
        <a:p>
          <a:r>
            <a:rPr lang="cs-CZ" sz="1400" b="1" dirty="0" smtClean="0">
              <a:latin typeface="Open Sans" pitchFamily="34" charset="0"/>
              <a:ea typeface="Open Sans" pitchFamily="34" charset="0"/>
              <a:cs typeface="Open Sans" pitchFamily="34" charset="0"/>
            </a:rPr>
            <a:t>OPRAVA</a:t>
          </a:r>
        </a:p>
        <a:p>
          <a:r>
            <a:rPr lang="cs-CZ" sz="1400" b="1" dirty="0" smtClean="0">
              <a:latin typeface="Open Sans" pitchFamily="34" charset="0"/>
              <a:ea typeface="Open Sans" pitchFamily="34" charset="0"/>
              <a:cs typeface="Open Sans" pitchFamily="34" charset="0"/>
            </a:rPr>
            <a:t>MAS vyzve Žadatele s pevně daným termínem (min. 5 </a:t>
          </a:r>
          <a:r>
            <a:rPr lang="cs-CZ" sz="1400" b="1" dirty="0" err="1" smtClean="0">
              <a:latin typeface="Open Sans" pitchFamily="34" charset="0"/>
              <a:ea typeface="Open Sans" pitchFamily="34" charset="0"/>
              <a:cs typeface="Open Sans" pitchFamily="34" charset="0"/>
            </a:rPr>
            <a:t>prac</a:t>
          </a:r>
          <a:r>
            <a:rPr lang="cs-CZ" sz="1400" b="1" dirty="0" smtClean="0">
              <a:latin typeface="Open Sans" pitchFamily="34" charset="0"/>
              <a:ea typeface="Open Sans" pitchFamily="34" charset="0"/>
              <a:cs typeface="Open Sans" pitchFamily="34" charset="0"/>
            </a:rPr>
            <a:t>. dní), Max 2 opravy!</a:t>
          </a:r>
          <a:endParaRPr lang="cs-CZ" sz="1400" b="1" dirty="0">
            <a:latin typeface="Open Sans" pitchFamily="34" charset="0"/>
            <a:ea typeface="Open Sans" pitchFamily="34" charset="0"/>
            <a:cs typeface="Open Sans" pitchFamily="34" charset="0"/>
          </a:endParaRPr>
        </a:p>
      </dgm:t>
    </dgm:pt>
    <dgm:pt modelId="{861C7056-AB71-4F5F-860D-E094D0ADE9F6}" type="parTrans" cxnId="{B482B5C3-AC6C-4E6A-B503-2DC899EDFC77}">
      <dgm:prSet/>
      <dgm:spPr/>
      <dgm:t>
        <a:bodyPr/>
        <a:lstStyle/>
        <a:p>
          <a:endParaRPr lang="cs-CZ"/>
        </a:p>
      </dgm:t>
    </dgm:pt>
    <dgm:pt modelId="{89568381-002D-4F7B-B088-703407CDF4E1}" type="sibTrans" cxnId="{B482B5C3-AC6C-4E6A-B503-2DC899EDFC77}">
      <dgm:prSet custT="1"/>
      <dgm:spPr/>
      <dgm:t>
        <a:bodyPr/>
        <a:lstStyle/>
        <a:p>
          <a:endParaRPr lang="cs-CZ" sz="1400">
            <a:latin typeface="Open Sans" pitchFamily="34" charset="0"/>
            <a:ea typeface="Open Sans" pitchFamily="34" charset="0"/>
            <a:cs typeface="Open Sans" pitchFamily="34" charset="0"/>
          </a:endParaRPr>
        </a:p>
      </dgm:t>
    </dgm:pt>
    <dgm:pt modelId="{675737E9-54E9-46BD-BC32-240151029613}" type="pres">
      <dgm:prSet presAssocID="{C1B33ED0-5D4C-4898-942D-1E786C63CEA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A68D03F3-D6A6-4327-9EC0-FE3BC5FD16AC}" type="pres">
      <dgm:prSet presAssocID="{45E636AC-1D4B-4AE1-B09C-8D10E5225DDE}" presName="node" presStyleLbl="node1" presStyleIdx="0" presStyleCnt="3" custScaleX="127625" custScaleY="12558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A7F3C0D-F166-40DC-9558-158D4D486790}" type="pres">
      <dgm:prSet presAssocID="{7E3594F0-C0A1-4C37-BE16-755CB932451D}" presName="sibTrans" presStyleLbl="sibTrans2D1" presStyleIdx="0" presStyleCnt="3" custScaleX="127625" custScaleY="125584"/>
      <dgm:spPr/>
      <dgm:t>
        <a:bodyPr/>
        <a:lstStyle/>
        <a:p>
          <a:endParaRPr lang="cs-CZ"/>
        </a:p>
      </dgm:t>
    </dgm:pt>
    <dgm:pt modelId="{8B34BC81-8985-464C-A87C-9A33980ADD94}" type="pres">
      <dgm:prSet presAssocID="{7E3594F0-C0A1-4C37-BE16-755CB932451D}" presName="connectorText" presStyleLbl="sibTrans2D1" presStyleIdx="0" presStyleCnt="3"/>
      <dgm:spPr/>
      <dgm:t>
        <a:bodyPr/>
        <a:lstStyle/>
        <a:p>
          <a:endParaRPr lang="cs-CZ"/>
        </a:p>
      </dgm:t>
    </dgm:pt>
    <dgm:pt modelId="{24D37051-4F46-4634-BCBA-5AD363BCDB83}" type="pres">
      <dgm:prSet presAssocID="{7376C660-685C-42E5-8AC3-617CBB00E8E4}" presName="node" presStyleLbl="node1" presStyleIdx="1" presStyleCnt="3" custScaleX="127625" custScaleY="12558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6A6C5B6-AC8D-4F0F-A4D8-8D7C6C958F1A}" type="pres">
      <dgm:prSet presAssocID="{8C24B3C5-62C2-4035-B81C-315BF57356AF}" presName="sibTrans" presStyleLbl="sibTrans2D1" presStyleIdx="1" presStyleCnt="3" custScaleX="127625" custScaleY="125584"/>
      <dgm:spPr/>
      <dgm:t>
        <a:bodyPr/>
        <a:lstStyle/>
        <a:p>
          <a:endParaRPr lang="cs-CZ"/>
        </a:p>
      </dgm:t>
    </dgm:pt>
    <dgm:pt modelId="{67D25419-F55E-4BD2-A778-0FA79AA9239F}" type="pres">
      <dgm:prSet presAssocID="{8C24B3C5-62C2-4035-B81C-315BF57356AF}" presName="connectorText" presStyleLbl="sibTrans2D1" presStyleIdx="1" presStyleCnt="3"/>
      <dgm:spPr/>
      <dgm:t>
        <a:bodyPr/>
        <a:lstStyle/>
        <a:p>
          <a:endParaRPr lang="cs-CZ"/>
        </a:p>
      </dgm:t>
    </dgm:pt>
    <dgm:pt modelId="{8C8866E6-6EB2-48B3-9EE9-CD7408625ED5}" type="pres">
      <dgm:prSet presAssocID="{A7A2BB7F-CE95-49D8-9251-CE61CB28EE38}" presName="node" presStyleLbl="node1" presStyleIdx="2" presStyleCnt="3" custScaleX="127625" custScaleY="12558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3E32247-E963-4690-B5D6-BC7334993BEF}" type="pres">
      <dgm:prSet presAssocID="{89568381-002D-4F7B-B088-703407CDF4E1}" presName="sibTrans" presStyleLbl="sibTrans2D1" presStyleIdx="2" presStyleCnt="3" custScaleX="127625" custScaleY="125584"/>
      <dgm:spPr/>
      <dgm:t>
        <a:bodyPr/>
        <a:lstStyle/>
        <a:p>
          <a:endParaRPr lang="cs-CZ"/>
        </a:p>
      </dgm:t>
    </dgm:pt>
    <dgm:pt modelId="{1E99DFD6-7BBD-4614-9B48-40AD9A0D119B}" type="pres">
      <dgm:prSet presAssocID="{89568381-002D-4F7B-B088-703407CDF4E1}" presName="connectorText" presStyleLbl="sibTrans2D1" presStyleIdx="2" presStyleCnt="3"/>
      <dgm:spPr/>
      <dgm:t>
        <a:bodyPr/>
        <a:lstStyle/>
        <a:p>
          <a:endParaRPr lang="cs-CZ"/>
        </a:p>
      </dgm:t>
    </dgm:pt>
  </dgm:ptLst>
  <dgm:cxnLst>
    <dgm:cxn modelId="{C05A40D0-A002-4AF9-BFA1-87DC9A61D1FD}" type="presOf" srcId="{7E3594F0-C0A1-4C37-BE16-755CB932451D}" destId="{8B34BC81-8985-464C-A87C-9A33980ADD94}" srcOrd="1" destOrd="0" presId="urn:microsoft.com/office/officeart/2005/8/layout/cycle7"/>
    <dgm:cxn modelId="{4ADB1766-5287-4143-AAF0-1DE85928550F}" type="presOf" srcId="{45E636AC-1D4B-4AE1-B09C-8D10E5225DDE}" destId="{A68D03F3-D6A6-4327-9EC0-FE3BC5FD16AC}" srcOrd="0" destOrd="0" presId="urn:microsoft.com/office/officeart/2005/8/layout/cycle7"/>
    <dgm:cxn modelId="{69855315-AB90-43C6-B6D0-8CD5158ED20D}" type="presOf" srcId="{A7A2BB7F-CE95-49D8-9251-CE61CB28EE38}" destId="{8C8866E6-6EB2-48B3-9EE9-CD7408625ED5}" srcOrd="0" destOrd="0" presId="urn:microsoft.com/office/officeart/2005/8/layout/cycle7"/>
    <dgm:cxn modelId="{B482B5C3-AC6C-4E6A-B503-2DC899EDFC77}" srcId="{C1B33ED0-5D4C-4898-942D-1E786C63CEAA}" destId="{A7A2BB7F-CE95-49D8-9251-CE61CB28EE38}" srcOrd="2" destOrd="0" parTransId="{861C7056-AB71-4F5F-860D-E094D0ADE9F6}" sibTransId="{89568381-002D-4F7B-B088-703407CDF4E1}"/>
    <dgm:cxn modelId="{25A5192E-2DA2-49A5-9ABD-C4B8D011ACE2}" type="presOf" srcId="{89568381-002D-4F7B-B088-703407CDF4E1}" destId="{B3E32247-E963-4690-B5D6-BC7334993BEF}" srcOrd="0" destOrd="0" presId="urn:microsoft.com/office/officeart/2005/8/layout/cycle7"/>
    <dgm:cxn modelId="{8E40913F-1B5F-4B35-B38B-C1991721E3D3}" type="presOf" srcId="{7376C660-685C-42E5-8AC3-617CBB00E8E4}" destId="{24D37051-4F46-4634-BCBA-5AD363BCDB83}" srcOrd="0" destOrd="0" presId="urn:microsoft.com/office/officeart/2005/8/layout/cycle7"/>
    <dgm:cxn modelId="{A25182DE-A5F4-450F-8BB5-8FB3126880B0}" type="presOf" srcId="{8C24B3C5-62C2-4035-B81C-315BF57356AF}" destId="{76A6C5B6-AC8D-4F0F-A4D8-8D7C6C958F1A}" srcOrd="0" destOrd="0" presId="urn:microsoft.com/office/officeart/2005/8/layout/cycle7"/>
    <dgm:cxn modelId="{3C468704-2185-409C-A4EF-7088355820B3}" type="presOf" srcId="{7E3594F0-C0A1-4C37-BE16-755CB932451D}" destId="{DA7F3C0D-F166-40DC-9558-158D4D486790}" srcOrd="0" destOrd="0" presId="urn:microsoft.com/office/officeart/2005/8/layout/cycle7"/>
    <dgm:cxn modelId="{7CEB0ACB-6751-411A-B53E-FBEF85722454}" type="presOf" srcId="{C1B33ED0-5D4C-4898-942D-1E786C63CEAA}" destId="{675737E9-54E9-46BD-BC32-240151029613}" srcOrd="0" destOrd="0" presId="urn:microsoft.com/office/officeart/2005/8/layout/cycle7"/>
    <dgm:cxn modelId="{C8130753-A366-4A1C-B3E8-461A1A4ADE0B}" srcId="{C1B33ED0-5D4C-4898-942D-1E786C63CEAA}" destId="{7376C660-685C-42E5-8AC3-617CBB00E8E4}" srcOrd="1" destOrd="0" parTransId="{44A4940E-673E-4F3A-A8D0-D16F3DFD9E0B}" sibTransId="{8C24B3C5-62C2-4035-B81C-315BF57356AF}"/>
    <dgm:cxn modelId="{7A0C5F38-A255-47B9-BC37-3B3C5F8F840B}" type="presOf" srcId="{8C24B3C5-62C2-4035-B81C-315BF57356AF}" destId="{67D25419-F55E-4BD2-A778-0FA79AA9239F}" srcOrd="1" destOrd="0" presId="urn:microsoft.com/office/officeart/2005/8/layout/cycle7"/>
    <dgm:cxn modelId="{F5ABA5B4-9073-4117-ADCA-4EDF95376926}" type="presOf" srcId="{89568381-002D-4F7B-B088-703407CDF4E1}" destId="{1E99DFD6-7BBD-4614-9B48-40AD9A0D119B}" srcOrd="1" destOrd="0" presId="urn:microsoft.com/office/officeart/2005/8/layout/cycle7"/>
    <dgm:cxn modelId="{D5CB21BA-3A1A-4975-B513-B00F02E0C33D}" srcId="{C1B33ED0-5D4C-4898-942D-1E786C63CEAA}" destId="{45E636AC-1D4B-4AE1-B09C-8D10E5225DDE}" srcOrd="0" destOrd="0" parTransId="{B355CB01-00A6-40A1-8B87-BD640AA87747}" sibTransId="{7E3594F0-C0A1-4C37-BE16-755CB932451D}"/>
    <dgm:cxn modelId="{4A096F75-BD4A-4B12-8B9B-F9674F35E91E}" type="presParOf" srcId="{675737E9-54E9-46BD-BC32-240151029613}" destId="{A68D03F3-D6A6-4327-9EC0-FE3BC5FD16AC}" srcOrd="0" destOrd="0" presId="urn:microsoft.com/office/officeart/2005/8/layout/cycle7"/>
    <dgm:cxn modelId="{8541FB8C-4B9D-43C9-AFD9-2B2F563E398B}" type="presParOf" srcId="{675737E9-54E9-46BD-BC32-240151029613}" destId="{DA7F3C0D-F166-40DC-9558-158D4D486790}" srcOrd="1" destOrd="0" presId="urn:microsoft.com/office/officeart/2005/8/layout/cycle7"/>
    <dgm:cxn modelId="{A6BCEF32-7B91-4C2C-A9D0-04A63CF6DDC4}" type="presParOf" srcId="{DA7F3C0D-F166-40DC-9558-158D4D486790}" destId="{8B34BC81-8985-464C-A87C-9A33980ADD94}" srcOrd="0" destOrd="0" presId="urn:microsoft.com/office/officeart/2005/8/layout/cycle7"/>
    <dgm:cxn modelId="{1C0E01AA-D382-4201-A2B1-AEE59206DA0F}" type="presParOf" srcId="{675737E9-54E9-46BD-BC32-240151029613}" destId="{24D37051-4F46-4634-BCBA-5AD363BCDB83}" srcOrd="2" destOrd="0" presId="urn:microsoft.com/office/officeart/2005/8/layout/cycle7"/>
    <dgm:cxn modelId="{2440AC4C-B913-491E-A1C1-4F627EC68253}" type="presParOf" srcId="{675737E9-54E9-46BD-BC32-240151029613}" destId="{76A6C5B6-AC8D-4F0F-A4D8-8D7C6C958F1A}" srcOrd="3" destOrd="0" presId="urn:microsoft.com/office/officeart/2005/8/layout/cycle7"/>
    <dgm:cxn modelId="{6F28AF47-A18B-4180-A7C7-9DB02C19692D}" type="presParOf" srcId="{76A6C5B6-AC8D-4F0F-A4D8-8D7C6C958F1A}" destId="{67D25419-F55E-4BD2-A778-0FA79AA9239F}" srcOrd="0" destOrd="0" presId="urn:microsoft.com/office/officeart/2005/8/layout/cycle7"/>
    <dgm:cxn modelId="{A41A5FED-BE9E-47BC-8CB6-03EF31329B05}" type="presParOf" srcId="{675737E9-54E9-46BD-BC32-240151029613}" destId="{8C8866E6-6EB2-48B3-9EE9-CD7408625ED5}" srcOrd="4" destOrd="0" presId="urn:microsoft.com/office/officeart/2005/8/layout/cycle7"/>
    <dgm:cxn modelId="{83FC2377-69F5-45D0-ACED-09BDA173D195}" type="presParOf" srcId="{675737E9-54E9-46BD-BC32-240151029613}" destId="{B3E32247-E963-4690-B5D6-BC7334993BEF}" srcOrd="5" destOrd="0" presId="urn:microsoft.com/office/officeart/2005/8/layout/cycle7"/>
    <dgm:cxn modelId="{608D50F3-0D0E-46EA-B237-2A8C1A3CB4F6}" type="presParOf" srcId="{B3E32247-E963-4690-B5D6-BC7334993BEF}" destId="{1E99DFD6-7BBD-4614-9B48-40AD9A0D119B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68D03F3-D6A6-4327-9EC0-FE3BC5FD16AC}">
      <dsp:nvSpPr>
        <dsp:cNvPr id="0" name=""/>
        <dsp:cNvSpPr/>
      </dsp:nvSpPr>
      <dsp:spPr>
        <a:xfrm>
          <a:off x="1705110" y="-133420"/>
          <a:ext cx="2685778" cy="13214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b="1" kern="1200" dirty="0" smtClean="0">
              <a:latin typeface="Open Sans" pitchFamily="34" charset="0"/>
              <a:ea typeface="Open Sans" pitchFamily="34" charset="0"/>
              <a:cs typeface="Open Sans" pitchFamily="34" charset="0"/>
            </a:rPr>
            <a:t>Administrativní kontrola Žádosti o dotaci na MAS</a:t>
          </a:r>
          <a:endParaRPr lang="cs-CZ" sz="1400" b="1" kern="1200" dirty="0">
            <a:latin typeface="Open Sans" pitchFamily="34" charset="0"/>
            <a:ea typeface="Open Sans" pitchFamily="34" charset="0"/>
            <a:cs typeface="Open Sans" pitchFamily="34" charset="0"/>
          </a:endParaRPr>
        </a:p>
      </dsp:txBody>
      <dsp:txXfrm>
        <a:off x="1705110" y="-133420"/>
        <a:ext cx="2685778" cy="1321413"/>
      </dsp:txXfrm>
    </dsp:sp>
    <dsp:sp modelId="{DA7F3C0D-F166-40DC-9558-158D4D486790}">
      <dsp:nvSpPr>
        <dsp:cNvPr id="0" name=""/>
        <dsp:cNvSpPr/>
      </dsp:nvSpPr>
      <dsp:spPr>
        <a:xfrm rot="3600000">
          <a:off x="3513855" y="1800752"/>
          <a:ext cx="805781" cy="462494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400" kern="1200">
            <a:latin typeface="Open Sans" pitchFamily="34" charset="0"/>
            <a:ea typeface="Open Sans" pitchFamily="34" charset="0"/>
            <a:cs typeface="Open Sans" pitchFamily="34" charset="0"/>
          </a:endParaRPr>
        </a:p>
      </dsp:txBody>
      <dsp:txXfrm rot="3600000">
        <a:off x="3513855" y="1800752"/>
        <a:ext cx="805781" cy="462494"/>
      </dsp:txXfrm>
    </dsp:sp>
    <dsp:sp modelId="{24D37051-4F46-4634-BCBA-5AD363BCDB83}">
      <dsp:nvSpPr>
        <dsp:cNvPr id="0" name=""/>
        <dsp:cNvSpPr/>
      </dsp:nvSpPr>
      <dsp:spPr>
        <a:xfrm>
          <a:off x="3442604" y="2876006"/>
          <a:ext cx="2685778" cy="13214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b="1" kern="1200" dirty="0" smtClean="0">
              <a:latin typeface="Open Sans" pitchFamily="34" charset="0"/>
              <a:ea typeface="Open Sans" pitchFamily="34" charset="0"/>
              <a:cs typeface="Open Sans" pitchFamily="34" charset="0"/>
            </a:rPr>
            <a:t>UKONČENÍ </a:t>
          </a:r>
          <a:r>
            <a:rPr lang="cs-CZ" sz="1400" b="1" kern="1200" dirty="0" smtClean="0">
              <a:latin typeface="Open Sans" pitchFamily="34" charset="0"/>
              <a:ea typeface="Open Sans" pitchFamily="34" charset="0"/>
              <a:cs typeface="Open Sans" pitchFamily="34" charset="0"/>
            </a:rPr>
            <a:t>KONTROLY</a:t>
          </a:r>
          <a:endParaRPr lang="cs-CZ" sz="1400" b="1" kern="1200" dirty="0" smtClean="0">
            <a:latin typeface="Open Sans" pitchFamily="34" charset="0"/>
            <a:ea typeface="Open Sans" pitchFamily="34" charset="0"/>
            <a:cs typeface="Open Sans" pitchFamily="34" charset="0"/>
          </a:endParaRPr>
        </a:p>
      </dsp:txBody>
      <dsp:txXfrm>
        <a:off x="3442604" y="2876006"/>
        <a:ext cx="2685778" cy="1321413"/>
      </dsp:txXfrm>
    </dsp:sp>
    <dsp:sp modelId="{76A6C5B6-AC8D-4F0F-A4D8-8D7C6C958F1A}">
      <dsp:nvSpPr>
        <dsp:cNvPr id="0" name=""/>
        <dsp:cNvSpPr/>
      </dsp:nvSpPr>
      <dsp:spPr>
        <a:xfrm rot="10800000">
          <a:off x="2645109" y="3305465"/>
          <a:ext cx="805781" cy="462494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400" kern="1200">
            <a:latin typeface="Open Sans" pitchFamily="34" charset="0"/>
            <a:ea typeface="Open Sans" pitchFamily="34" charset="0"/>
            <a:cs typeface="Open Sans" pitchFamily="34" charset="0"/>
          </a:endParaRPr>
        </a:p>
      </dsp:txBody>
      <dsp:txXfrm rot="10800000">
        <a:off x="2645109" y="3305465"/>
        <a:ext cx="805781" cy="462494"/>
      </dsp:txXfrm>
    </dsp:sp>
    <dsp:sp modelId="{8C8866E6-6EB2-48B3-9EE9-CD7408625ED5}">
      <dsp:nvSpPr>
        <dsp:cNvPr id="0" name=""/>
        <dsp:cNvSpPr/>
      </dsp:nvSpPr>
      <dsp:spPr>
        <a:xfrm>
          <a:off x="-32382" y="2876006"/>
          <a:ext cx="2685778" cy="13214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b="1" kern="1200" dirty="0" smtClean="0">
              <a:latin typeface="Open Sans" pitchFamily="34" charset="0"/>
              <a:ea typeface="Open Sans" pitchFamily="34" charset="0"/>
              <a:cs typeface="Open Sans" pitchFamily="34" charset="0"/>
            </a:rPr>
            <a:t>OPRAVA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b="1" kern="1200" dirty="0" smtClean="0">
              <a:latin typeface="Open Sans" pitchFamily="34" charset="0"/>
              <a:ea typeface="Open Sans" pitchFamily="34" charset="0"/>
              <a:cs typeface="Open Sans" pitchFamily="34" charset="0"/>
            </a:rPr>
            <a:t>MAS vyzve Žadatele s pevně daným termínem (min. 5 </a:t>
          </a:r>
          <a:r>
            <a:rPr lang="cs-CZ" sz="1400" b="1" kern="1200" dirty="0" err="1" smtClean="0">
              <a:latin typeface="Open Sans" pitchFamily="34" charset="0"/>
              <a:ea typeface="Open Sans" pitchFamily="34" charset="0"/>
              <a:cs typeface="Open Sans" pitchFamily="34" charset="0"/>
            </a:rPr>
            <a:t>prac</a:t>
          </a:r>
          <a:r>
            <a:rPr lang="cs-CZ" sz="1400" b="1" kern="1200" dirty="0" smtClean="0">
              <a:latin typeface="Open Sans" pitchFamily="34" charset="0"/>
              <a:ea typeface="Open Sans" pitchFamily="34" charset="0"/>
              <a:cs typeface="Open Sans" pitchFamily="34" charset="0"/>
            </a:rPr>
            <a:t>. dní), Max 2 opravy!</a:t>
          </a:r>
          <a:endParaRPr lang="cs-CZ" sz="1400" b="1" kern="1200" dirty="0">
            <a:latin typeface="Open Sans" pitchFamily="34" charset="0"/>
            <a:ea typeface="Open Sans" pitchFamily="34" charset="0"/>
            <a:cs typeface="Open Sans" pitchFamily="34" charset="0"/>
          </a:endParaRPr>
        </a:p>
      </dsp:txBody>
      <dsp:txXfrm>
        <a:off x="-32382" y="2876006"/>
        <a:ext cx="2685778" cy="1321413"/>
      </dsp:txXfrm>
    </dsp:sp>
    <dsp:sp modelId="{B3E32247-E963-4690-B5D6-BC7334993BEF}">
      <dsp:nvSpPr>
        <dsp:cNvPr id="0" name=""/>
        <dsp:cNvSpPr/>
      </dsp:nvSpPr>
      <dsp:spPr>
        <a:xfrm rot="18000000">
          <a:off x="1776362" y="1800752"/>
          <a:ext cx="805781" cy="462494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400" kern="1200">
            <a:latin typeface="Open Sans" pitchFamily="34" charset="0"/>
            <a:ea typeface="Open Sans" pitchFamily="34" charset="0"/>
            <a:cs typeface="Open Sans" pitchFamily="34" charset="0"/>
          </a:endParaRPr>
        </a:p>
      </dsp:txBody>
      <dsp:txXfrm rot="18000000">
        <a:off x="1776362" y="1800752"/>
        <a:ext cx="805781" cy="4624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07E2CC-29D5-4471-9592-2AD276B4B107}" type="datetimeFigureOut">
              <a:rPr lang="cs-CZ" smtClean="0"/>
              <a:pPr/>
              <a:t>23.3.2017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3DA03A-0F30-44AE-AE73-E6888D22BF4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2311797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16A438-AEC1-4C09-8DE6-CC625F8BB697}" type="datetimeFigureOut">
              <a:rPr lang="cs-CZ" smtClean="0"/>
              <a:pPr/>
              <a:t>23.3.2017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4F9D9A-9B14-48BD-BBA8-586C4E3AD8A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7579793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28646" y="2912252"/>
            <a:ext cx="7886701" cy="998267"/>
          </a:xfrm>
          <a:prstGeom prst="rect">
            <a:avLst/>
          </a:prstGeom>
        </p:spPr>
        <p:txBody>
          <a:bodyPr anchor="b"/>
          <a:lstStyle>
            <a:lvl1pPr algn="ctr">
              <a:defRPr sz="3200" b="1" i="0" baseline="0">
                <a:solidFill>
                  <a:srgbClr val="003B74"/>
                </a:solidFill>
                <a:latin typeface="Open Sans" panose="020B0606030504020204" pitchFamily="34" charset="0"/>
              </a:defRPr>
            </a:lvl1pPr>
          </a:lstStyle>
          <a:p>
            <a:r>
              <a:rPr lang="cs-CZ" dirty="0" smtClean="0"/>
              <a:t>Název prezentace</a:t>
            </a:r>
            <a:endParaRPr lang="en-US" dirty="0"/>
          </a:p>
        </p:txBody>
      </p:sp>
      <p:sp>
        <p:nvSpPr>
          <p:cNvPr id="8" name="Zástupný symbol pro obrázek 7"/>
          <p:cNvSpPr>
            <a:spLocks noGrp="1"/>
          </p:cNvSpPr>
          <p:nvPr>
            <p:ph type="pic" sz="quarter" idx="12"/>
          </p:nvPr>
        </p:nvSpPr>
        <p:spPr>
          <a:xfrm>
            <a:off x="628645" y="4290839"/>
            <a:ext cx="7886701" cy="1970112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na ikonu přidáte obrázek.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999801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dpis a odrážky modr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8649" y="2005737"/>
            <a:ext cx="7886701" cy="541067"/>
          </a:xfrm>
          <a:prstGeom prst="rect">
            <a:avLst/>
          </a:prstGeom>
        </p:spPr>
        <p:txBody>
          <a:bodyPr anchor="b"/>
          <a:lstStyle>
            <a:lvl1pPr algn="ctr">
              <a:defRPr sz="2800" b="1" i="0" baseline="0">
                <a:solidFill>
                  <a:schemeClr val="bg1"/>
                </a:solidFill>
                <a:latin typeface="Open Sans" panose="020B0606030504020204" pitchFamily="34" charset="0"/>
              </a:defRPr>
            </a:lvl1pPr>
          </a:lstStyle>
          <a:p>
            <a:r>
              <a:rPr lang="cs-CZ" dirty="0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2999" y="2964647"/>
            <a:ext cx="6858000" cy="297386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>
              <a:buFont typeface="Courier New" panose="02070309020205020404" pitchFamily="49" charset="0"/>
              <a:buChar char="o"/>
              <a:defRPr sz="20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 smtClean="0"/>
              <a:t>Kliknutím lze upravit styl předlohy.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281948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dpis a odráž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28649" y="2005737"/>
            <a:ext cx="7886701" cy="541067"/>
          </a:xfrm>
          <a:prstGeom prst="rect">
            <a:avLst/>
          </a:prstGeom>
        </p:spPr>
        <p:txBody>
          <a:bodyPr anchor="b"/>
          <a:lstStyle>
            <a:lvl1pPr algn="ctr">
              <a:defRPr sz="2800" b="1" i="0" baseline="0">
                <a:solidFill>
                  <a:srgbClr val="FF6600"/>
                </a:solidFill>
                <a:latin typeface="Open Sans" panose="020B0606030504020204" pitchFamily="34" charset="0"/>
              </a:defRPr>
            </a:lvl1pPr>
          </a:lstStyle>
          <a:p>
            <a:r>
              <a:rPr lang="cs-CZ" dirty="0" smtClean="0"/>
              <a:t>Vložte nadpis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2999" y="2964647"/>
            <a:ext cx="6858000" cy="297386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>
              <a:buFont typeface="Courier New" panose="02070309020205020404" pitchFamily="49" charset="0"/>
              <a:buChar char="o"/>
              <a:defRPr sz="2000" baseline="0">
                <a:solidFill>
                  <a:srgbClr val="003B7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 smtClean="0"/>
              <a:t>Vložte texty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744502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dpis a sou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28649" y="2005737"/>
            <a:ext cx="7886701" cy="541067"/>
          </a:xfrm>
          <a:prstGeom prst="rect">
            <a:avLst/>
          </a:prstGeom>
        </p:spPr>
        <p:txBody>
          <a:bodyPr anchor="b"/>
          <a:lstStyle>
            <a:lvl1pPr algn="ctr">
              <a:defRPr sz="2800" b="1" i="0" baseline="0">
                <a:solidFill>
                  <a:srgbClr val="FF6600"/>
                </a:solidFill>
                <a:latin typeface="Open Sans" panose="020B0606030504020204" pitchFamily="34" charset="0"/>
              </a:defRPr>
            </a:lvl1pPr>
          </a:lstStyle>
          <a:p>
            <a:r>
              <a:rPr lang="cs-CZ" dirty="0" smtClean="0"/>
              <a:t>Vložte nadpis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8648" y="2964646"/>
            <a:ext cx="7886701" cy="330969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FontTx/>
              <a:buNone/>
              <a:defRPr sz="1600" b="0" baseline="0">
                <a:solidFill>
                  <a:srgbClr val="003B7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 smtClean="0"/>
              <a:t>Vložte souvislý 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020138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uvislý text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8648" y="2005737"/>
            <a:ext cx="7886701" cy="42783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FontTx/>
              <a:buNone/>
              <a:defRPr sz="1600" b="0" baseline="0">
                <a:solidFill>
                  <a:srgbClr val="003B7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 smtClean="0"/>
              <a:t>Vložte souvislý 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555843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ráz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28649" y="2005737"/>
            <a:ext cx="7886701" cy="541067"/>
          </a:xfrm>
          <a:prstGeom prst="rect">
            <a:avLst/>
          </a:prstGeom>
        </p:spPr>
        <p:txBody>
          <a:bodyPr anchor="b"/>
          <a:lstStyle>
            <a:lvl1pPr algn="ctr">
              <a:defRPr sz="2800" b="1" i="0" baseline="0">
                <a:solidFill>
                  <a:srgbClr val="FF6600"/>
                </a:solidFill>
                <a:latin typeface="Open Sans" panose="020B0606030504020204" pitchFamily="34" charset="0"/>
              </a:defRPr>
            </a:lvl1pPr>
          </a:lstStyle>
          <a:p>
            <a:r>
              <a:rPr lang="cs-CZ" dirty="0" smtClean="0"/>
              <a:t>Vložte nadpis</a:t>
            </a:r>
            <a:endParaRPr lang="en-US" dirty="0"/>
          </a:p>
        </p:txBody>
      </p:sp>
      <p:sp>
        <p:nvSpPr>
          <p:cNvPr id="6" name="Zástupný symbol pro obrázek 5"/>
          <p:cNvSpPr>
            <a:spLocks noGrp="1"/>
          </p:cNvSpPr>
          <p:nvPr>
            <p:ph type="pic" sz="quarter" idx="11"/>
          </p:nvPr>
        </p:nvSpPr>
        <p:spPr>
          <a:xfrm>
            <a:off x="628649" y="2964645"/>
            <a:ext cx="7886700" cy="3309693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na ikonu přidáte obrázek.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176348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graf 3"/>
          <p:cNvSpPr>
            <a:spLocks noGrp="1"/>
          </p:cNvSpPr>
          <p:nvPr>
            <p:ph type="chart" sz="quarter" idx="12"/>
          </p:nvPr>
        </p:nvSpPr>
        <p:spPr>
          <a:xfrm flipH="1">
            <a:off x="642026" y="2005737"/>
            <a:ext cx="7873323" cy="4268601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na ikonu přidáte graf.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0841161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228BBA6-D5D6-4EED-A9BF-8A55223C646B}" type="datetimeFigureOut">
              <a:rPr lang="cs-CZ" smtClean="0"/>
              <a:pPr/>
              <a:t>23.3.2017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5362A58-5186-46C2-A681-08B67695DA4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228BBA6-D5D6-4EED-A9BF-8A55223C646B}" type="datetimeFigureOut">
              <a:rPr lang="cs-CZ" smtClean="0"/>
              <a:pPr/>
              <a:t>23.3.2017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5362A58-5186-46C2-A681-08B67695DA4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 modr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8646" y="2912252"/>
            <a:ext cx="7886701" cy="998267"/>
          </a:xfrm>
          <a:prstGeom prst="rect">
            <a:avLst/>
          </a:prstGeom>
        </p:spPr>
        <p:txBody>
          <a:bodyPr anchor="b"/>
          <a:lstStyle>
            <a:lvl1pPr algn="ctr">
              <a:defRPr sz="3200" b="1" i="0" baseline="0">
                <a:solidFill>
                  <a:schemeClr val="bg1"/>
                </a:solidFill>
                <a:latin typeface="Open Sans" panose="020B0606030504020204" pitchFamily="34" charset="0"/>
              </a:defRPr>
            </a:lvl1pPr>
          </a:lstStyle>
          <a:p>
            <a:r>
              <a:rPr lang="cs-CZ" dirty="0" smtClean="0"/>
              <a:t>Kliknutím lze upravit styl.</a:t>
            </a:r>
            <a:endParaRPr lang="en-US" dirty="0"/>
          </a:p>
        </p:txBody>
      </p:sp>
      <p:sp>
        <p:nvSpPr>
          <p:cNvPr id="8" name="Zástupný symbol pro obrázek 7"/>
          <p:cNvSpPr>
            <a:spLocks noGrp="1"/>
          </p:cNvSpPr>
          <p:nvPr>
            <p:ph type="pic" sz="quarter" idx="12"/>
          </p:nvPr>
        </p:nvSpPr>
        <p:spPr>
          <a:xfrm>
            <a:off x="628647" y="4990086"/>
            <a:ext cx="7886701" cy="1293981"/>
          </a:xfrm>
          <a:prstGeom prst="rect">
            <a:avLst/>
          </a:prstGeom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9618356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8648" y="583283"/>
            <a:ext cx="7886701" cy="1062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18426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0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Tx/>
        <a:buNone/>
        <a:defRPr sz="2800" b="1" kern="1200">
          <a:solidFill>
            <a:srgbClr val="FF6600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400" b="1" kern="1200">
          <a:solidFill>
            <a:srgbClr val="003B74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000" b="1" kern="1200">
          <a:solidFill>
            <a:srgbClr val="003B74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1800" b="1" kern="1200">
          <a:solidFill>
            <a:srgbClr val="003B74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1800" b="1" kern="1200">
          <a:solidFill>
            <a:srgbClr val="003B74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3B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8647" y="583283"/>
            <a:ext cx="7886702" cy="1062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05725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Tx/>
        <a:buNone/>
        <a:defRPr sz="2800" b="1" kern="1200" baseline="0">
          <a:solidFill>
            <a:schemeClr val="bg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400" b="1" kern="1200" baseline="0">
          <a:solidFill>
            <a:schemeClr val="bg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000" b="1" kern="1200" baseline="0">
          <a:solidFill>
            <a:schemeClr val="bg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1800" b="1" kern="1200" baseline="0">
          <a:solidFill>
            <a:schemeClr val="bg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1800" b="1" kern="1200" baseline="0">
          <a:solidFill>
            <a:schemeClr val="bg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mailto:novakova@pobeskydi.cz" TargetMode="External"/><Relationship Id="rId2" Type="http://schemas.openxmlformats.org/officeDocument/2006/relationships/hyperlink" Target="tel:+420%20558%20431%20083" TargetMode="External"/><Relationship Id="rId1" Type="http://schemas.openxmlformats.org/officeDocument/2006/relationships/slideLayout" Target="../slideLayouts/slideLayout3.xml"/><Relationship Id="rId5" Type="http://schemas.openxmlformats.org/officeDocument/2006/relationships/hyperlink" Target="http://www.facebook.com/MASPobeskydi" TargetMode="External"/><Relationship Id="rId4" Type="http://schemas.openxmlformats.org/officeDocument/2006/relationships/hyperlink" Target="http://www.pobeskydi.cz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eagri.cz/public/web/mze/dotace/program-rozvoje-venkova-na-obdobi-2014/zakladni-informace/pravidla-pro-publicitu/aktualizace-prirucky-pro-publicitu-prv.html" TargetMode="External"/><Relationship Id="rId2" Type="http://schemas.openxmlformats.org/officeDocument/2006/relationships/hyperlink" Target="http://eagri.cz/public/web/mze/dotace/program-rozvoje-venkova-na-obdobi-2014/verejne-zakazky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agri.cz/public/web/mze/dotace/program-rozvoje-venkova-na-obdobi-2014/zakladni-informace/financni-zdravi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Seminář pro žadatele - postup podání Žádosti o dotaci</a:t>
            </a:r>
            <a:endParaRPr lang="cs-CZ" dirty="0"/>
          </a:p>
        </p:txBody>
      </p:sp>
      <p:pic>
        <p:nvPicPr>
          <p:cNvPr id="6" name="Zástupný symbol pro obrázek 5"/>
          <p:cNvPicPr>
            <a:picLocks noGrp="1" noChangeAspect="1"/>
          </p:cNvPicPr>
          <p:nvPr>
            <p:ph type="pic" sz="quarter" idx="1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8646" y="5475973"/>
            <a:ext cx="7886701" cy="829265"/>
          </a:xfrm>
        </p:spPr>
      </p:pic>
    </p:spTree>
    <p:extLst>
      <p:ext uri="{BB962C8B-B14F-4D97-AF65-F5344CB8AC3E}">
        <p14:creationId xmlns:p14="http://schemas.microsoft.com/office/powerpoint/2010/main" xmlns="" val="2911934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1639018" y="2294212"/>
            <a:ext cx="592634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3200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Žádost o dotaci se vygeneruje </a:t>
            </a:r>
            <a:r>
              <a:rPr lang="cs-CZ" sz="3200" b="1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z Portálu farmáře</a:t>
            </a:r>
            <a:r>
              <a:rPr lang="cs-CZ" sz="3200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 </a:t>
            </a:r>
            <a:r>
              <a:rPr lang="cs-CZ" sz="3200" b="1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a předá na MAS v elektronické podobě! (USB disk, CD) </a:t>
            </a:r>
            <a:r>
              <a:rPr lang="cs-CZ" sz="3200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+ povinné a nepovinné přílohy (elektronicky*) MAS žádost vytiskne a předá žadateli potvrzení o příjmu</a:t>
            </a:r>
            <a:endParaRPr lang="cs-CZ" sz="3200" dirty="0">
              <a:solidFill>
                <a:srgbClr val="003B74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1630391" y="2544378"/>
            <a:ext cx="592634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3200" b="1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Domluvte si na MAS datum a čas odevzdání Žádosti o dotaci! Vyhnete se čekání!</a:t>
            </a:r>
            <a:endParaRPr lang="cs-CZ" sz="3200" b="1" dirty="0">
              <a:solidFill>
                <a:srgbClr val="003B74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/>
        </p:nvGraphicFramePr>
        <p:xfrm>
          <a:off x="1573544" y="2187699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250492" y="2229289"/>
            <a:ext cx="4572000" cy="317009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cs-CZ" sz="4000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Hodnocení výběrového orgánu - </a:t>
            </a:r>
            <a:r>
              <a:rPr lang="cs-CZ" sz="4000" b="1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ověření preferenčních kritérií</a:t>
            </a:r>
            <a:endParaRPr lang="cs-CZ" sz="4000" b="1" dirty="0">
              <a:solidFill>
                <a:srgbClr val="003B74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764202" y="2152015"/>
            <a:ext cx="763284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3600" b="1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Programový výbor doporučí Žádosti o dotaci na základě rozhodnutí výběrové komise</a:t>
            </a:r>
            <a:r>
              <a:rPr lang="cs-CZ" sz="3600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(do 20 pracovních dnů od provedení věcného hodnocení)</a:t>
            </a:r>
            <a:endParaRPr lang="cs-CZ" sz="3600" dirty="0">
              <a:solidFill>
                <a:srgbClr val="003B74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971600" y="2384564"/>
            <a:ext cx="7200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3600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O výsledku provedených kontrol je </a:t>
            </a:r>
            <a:r>
              <a:rPr lang="cs-CZ" sz="3600" b="1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Žadatel informován do 5 pracovních dní od schválení projektů na MAS</a:t>
            </a:r>
            <a:endParaRPr lang="cs-CZ" sz="3600" dirty="0">
              <a:solidFill>
                <a:srgbClr val="003B74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187624" y="1817854"/>
            <a:ext cx="705678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3600" b="1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MAS vybrané Žádosti o dotaci </a:t>
            </a:r>
            <a:r>
              <a:rPr lang="cs-CZ" sz="3600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elektronicky podepíše, verifikuje povinné případně nepovinné přílohy a </a:t>
            </a:r>
            <a:r>
              <a:rPr lang="cs-CZ" sz="3600" b="1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předá žadateli MINIMÁLNĚ 3 pracovní dny před termínem registrace na RO SZIF</a:t>
            </a:r>
            <a:endParaRPr lang="cs-CZ" sz="3600" b="1" dirty="0">
              <a:solidFill>
                <a:srgbClr val="003B74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611560" y="1718131"/>
            <a:ext cx="7920880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cs-CZ" sz="3600" dirty="0" smtClean="0">
              <a:solidFill>
                <a:srgbClr val="003B74"/>
              </a:solidFill>
            </a:endParaRPr>
          </a:p>
          <a:p>
            <a:pPr algn="ctr"/>
            <a:r>
              <a:rPr lang="cs-CZ" sz="3200" b="1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Žadatel odesílá Žádost o dotaci včetně verifikovaných příloh na RO SZIF </a:t>
            </a:r>
            <a:r>
              <a:rPr lang="cs-CZ" sz="3200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prostřednictvím </a:t>
            </a:r>
            <a:r>
              <a:rPr lang="cs-CZ" sz="3200" b="1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Portálu farmáře</a:t>
            </a:r>
            <a:r>
              <a:rPr lang="cs-CZ" sz="3200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, </a:t>
            </a:r>
            <a:r>
              <a:rPr lang="cs-CZ" sz="3200" b="1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nejpozději však do finálního termínu registrace na RO SZIF!!! </a:t>
            </a:r>
            <a:r>
              <a:rPr lang="cs-CZ" sz="3200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(pokud bude nějaká příloha v listinné podobě, musí to žadatel uvést na PF, listinné přílohy odevzdává MAS)</a:t>
            </a:r>
          </a:p>
          <a:p>
            <a:pPr algn="ctr"/>
            <a:endParaRPr lang="cs-CZ" dirty="0"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algn="ctr"/>
            <a:r>
              <a:rPr lang="cs-CZ" dirty="0" smtClean="0">
                <a:solidFill>
                  <a:srgbClr val="FF0000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Upozornění: odeslání Žádosti o dotaci a příloh lze provést jen jednou!</a:t>
            </a:r>
            <a:endParaRPr lang="cs-CZ" dirty="0">
              <a:solidFill>
                <a:srgbClr val="FF0000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2286000" y="2967334"/>
            <a:ext cx="457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2438400" y="3119734"/>
            <a:ext cx="457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764202" y="1918011"/>
            <a:ext cx="763284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2800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V případe </a:t>
            </a:r>
            <a:r>
              <a:rPr lang="cs-CZ" sz="2800" b="1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realizace výběrového řízení </a:t>
            </a:r>
            <a:r>
              <a:rPr lang="cs-CZ" sz="2800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doloží žadatel </a:t>
            </a:r>
            <a:r>
              <a:rPr lang="cs-CZ" sz="2800" b="1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kompletní dokumentaci </a:t>
            </a:r>
            <a:r>
              <a:rPr lang="cs-CZ" sz="2800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k zrealizovanému výběrovému/zadávacímu řízení a to </a:t>
            </a:r>
            <a:r>
              <a:rPr lang="cs-CZ" sz="2800" b="1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do 63. kalendářních dnů od data zaregistrování žádosti na SZIF </a:t>
            </a:r>
            <a:r>
              <a:rPr lang="cs-CZ" sz="2800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nejdříve na MAS a to elektronicky (vybrané přílohy v listinné podobě)</a:t>
            </a:r>
            <a:endParaRPr lang="cs-CZ" sz="2800" dirty="0">
              <a:solidFill>
                <a:srgbClr val="003B74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899592" y="4901848"/>
            <a:ext cx="7560840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>
              <a:solidFill>
                <a:srgbClr val="003B74"/>
              </a:solidFill>
            </a:endParaRPr>
          </a:p>
          <a:p>
            <a:pPr algn="ctr"/>
            <a:r>
              <a:rPr lang="cs-CZ" sz="1600" b="1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Pokud předpokládaná hodnota zakázky přesáhne nebo je rovna 400 000,- Kč bez DPH, nebo 500 000,- Kč bez DPH v případě, že je zakázka zadávána žadatelem/příjemcem dotace, který není zadavatelem podle § 4 odst. 1 až 3 ZZVZ, je žadatel/příjemce dotace povinen uskutečnit výběrové řízení. Řídí se přitom Příručkou pro zadávání veřejných zakázek, která je pro něj závazná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602934" y="1756379"/>
            <a:ext cx="799288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800" dirty="0" smtClean="0">
              <a:solidFill>
                <a:srgbClr val="003B74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algn="ctr"/>
            <a:r>
              <a:rPr lang="cs-CZ" sz="2800" b="1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žadatel předloží na RO SZIF v termínu do 70. kalendářního dne od finálního data zaregistrování Žádosti o dotaci na RO SZIF </a:t>
            </a:r>
            <a:r>
              <a:rPr lang="cs-CZ" sz="2800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uvedeného ve Výzvě MAS ke kontrole </a:t>
            </a:r>
            <a:r>
              <a:rPr lang="cs-CZ" sz="2800" b="1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kompletní dokumentaci k zrealizovanému výběrovému/zadávacímu řízení</a:t>
            </a:r>
            <a:r>
              <a:rPr lang="cs-CZ" sz="2800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dle Seznamu dokumentace z výběrového/zadávacího řízení, který je k dispozici na internetových stránkách www.</a:t>
            </a:r>
            <a:r>
              <a:rPr lang="cs-CZ" sz="2800" dirty="0" err="1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eagri.cz</a:t>
            </a:r>
            <a:r>
              <a:rPr lang="cs-CZ" sz="2800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/</a:t>
            </a:r>
            <a:r>
              <a:rPr lang="cs-CZ" sz="2800" dirty="0" err="1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prv</a:t>
            </a:r>
            <a:r>
              <a:rPr lang="cs-CZ" sz="2800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a www.</a:t>
            </a:r>
            <a:r>
              <a:rPr lang="cs-CZ" sz="2800" dirty="0" err="1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szif.cz</a:t>
            </a:r>
            <a:r>
              <a:rPr lang="cs-CZ" sz="2800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Z čeho vycházíme?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Pravidla PRV pro operaci 19.2.1 </a:t>
            </a:r>
            <a:r>
              <a:rPr lang="cs-CZ" b="1" dirty="0" smtClean="0"/>
              <a:t>Podpora provádění operací v rámci strategie komunitně vedeného místního rozvoje</a:t>
            </a:r>
            <a:endParaRPr lang="cs-CZ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467544" y="1863619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cs-CZ" sz="2800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Administrativní kontrola Žádosti o dotaci, příloh, případně dokumentace k výběrovému/zadávacímu řízení, kontrola přijatelnosti a hodnocení projektů na RO SZIF</a:t>
            </a:r>
            <a:endParaRPr lang="cs-CZ" sz="2800" dirty="0">
              <a:solidFill>
                <a:srgbClr val="003B74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585681" y="3885473"/>
            <a:ext cx="8229600" cy="4525963"/>
          </a:xfrm>
        </p:spPr>
        <p:txBody>
          <a:bodyPr/>
          <a:lstStyle/>
          <a:p>
            <a:pPr algn="ctr"/>
            <a:r>
              <a:rPr lang="cs-CZ" dirty="0" smtClean="0">
                <a:solidFill>
                  <a:srgbClr val="003B74"/>
                </a:solidFill>
              </a:rPr>
              <a:t>Žádosti bez výběrového řízení → Žádost se hodnotí hned</a:t>
            </a:r>
          </a:p>
          <a:p>
            <a:pPr algn="ctr"/>
            <a:r>
              <a:rPr lang="cs-CZ" dirty="0" smtClean="0">
                <a:solidFill>
                  <a:srgbClr val="003B74"/>
                </a:solidFill>
              </a:rPr>
              <a:t>Žádosti s výběrovým řízením → nejprve kontrola dokumentů výběrového řízení</a:t>
            </a:r>
            <a:endParaRPr lang="cs-CZ" dirty="0">
              <a:solidFill>
                <a:srgbClr val="003B74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721070" y="1707979"/>
            <a:ext cx="7704856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cs-CZ" dirty="0" smtClean="0">
              <a:solidFill>
                <a:srgbClr val="003B74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algn="ctr"/>
            <a:r>
              <a:rPr lang="cs-CZ" sz="2400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v případě zjištěných odstranitelných nedostatků vyzve RO SZIF žadatele prostřednictvím Portálu Farmáře (informována je i příslušná MAS) k </a:t>
            </a:r>
            <a:r>
              <a:rPr lang="cs-CZ" sz="2400" b="1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odstranění konkrétních nedostatků nejpozději do 56 kalendářních dnů</a:t>
            </a:r>
            <a:r>
              <a:rPr lang="cs-CZ" sz="2400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, </a:t>
            </a:r>
            <a:r>
              <a:rPr lang="cs-CZ" sz="2400" b="1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resp. do 126 kalendářních dnů </a:t>
            </a:r>
            <a:r>
              <a:rPr lang="cs-CZ" sz="2400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u Žádostí o dotaci s výběrovým/zadávacím řízením, od finálního data registrace Žádosti o dotaci na RO SZIF uvedeného ve Výzvě MAS</a:t>
            </a:r>
          </a:p>
        </p:txBody>
      </p:sp>
      <p:sp>
        <p:nvSpPr>
          <p:cNvPr id="3" name="Obdélník 2"/>
          <p:cNvSpPr/>
          <p:nvPr/>
        </p:nvSpPr>
        <p:spPr>
          <a:xfrm>
            <a:off x="2262115" y="576031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cs-CZ" dirty="0" smtClean="0">
              <a:solidFill>
                <a:srgbClr val="003B74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algn="ctr"/>
            <a:r>
              <a:rPr lang="cs-CZ" b="1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doplnění neúplné dokumentace se provádí nejdříve prostřednictvím MAS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674942" y="1831746"/>
            <a:ext cx="777686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>
              <a:solidFill>
                <a:srgbClr val="003B74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algn="ctr"/>
            <a:r>
              <a:rPr lang="cs-CZ" sz="2800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na </a:t>
            </a:r>
            <a:r>
              <a:rPr lang="cs-CZ" sz="2800" b="1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RO SZIF </a:t>
            </a:r>
            <a:r>
              <a:rPr lang="cs-CZ" sz="2800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je doplněná dokumentace </a:t>
            </a:r>
            <a:r>
              <a:rPr lang="cs-CZ" sz="2800" b="1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zkontrolována do 21 kalendářních dnů</a:t>
            </a:r>
            <a:r>
              <a:rPr lang="cs-CZ" sz="2800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, </a:t>
            </a:r>
          </a:p>
          <a:p>
            <a:pPr algn="ctr"/>
            <a:r>
              <a:rPr lang="cs-CZ" sz="2800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nedojde-li k odstranění závad/zjištěných nedostatků (na výzvu nebude ze strany žadatele reagováno nebo odstranění závad/nedostatků nebude kompletní), považuje se Žádost o dotaci za chybnou a z tohoto důvodu bude ukončena její administrace.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Schválení Žádosti o dotaci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buNone/>
            </a:pPr>
            <a:r>
              <a:rPr lang="cs-CZ" sz="2800" dirty="0" smtClean="0"/>
              <a:t>žadatelé jsou o </a:t>
            </a:r>
            <a:r>
              <a:rPr lang="cs-CZ" sz="2800" b="1" dirty="0" smtClean="0"/>
              <a:t>schválení/neschválení</a:t>
            </a:r>
            <a:r>
              <a:rPr lang="cs-CZ" sz="2800" dirty="0" smtClean="0"/>
              <a:t> Žádosti o dotaci informováni prostřednictvím </a:t>
            </a:r>
            <a:r>
              <a:rPr lang="cs-CZ" sz="2800" b="1" dirty="0" smtClean="0"/>
              <a:t>seznamu projektů zveřejněném na internetových stránkách www.</a:t>
            </a:r>
            <a:r>
              <a:rPr lang="cs-CZ" sz="2800" b="1" dirty="0" err="1" smtClean="0"/>
              <a:t>eagri.cz</a:t>
            </a:r>
            <a:r>
              <a:rPr lang="cs-CZ" sz="2800" b="1" dirty="0" smtClean="0"/>
              <a:t>/</a:t>
            </a:r>
            <a:r>
              <a:rPr lang="cs-CZ" sz="2800" b="1" dirty="0" err="1" smtClean="0"/>
              <a:t>prv</a:t>
            </a:r>
            <a:r>
              <a:rPr lang="cs-CZ" sz="2800" b="1" dirty="0" smtClean="0"/>
              <a:t> a www.</a:t>
            </a:r>
            <a:r>
              <a:rPr lang="cs-CZ" sz="2800" b="1" dirty="0" err="1" smtClean="0"/>
              <a:t>szif.cz</a:t>
            </a:r>
            <a:r>
              <a:rPr lang="cs-CZ" sz="2800" dirty="0" smtClean="0"/>
              <a:t>.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738323" y="1912381"/>
            <a:ext cx="763284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400" dirty="0" smtClean="0">
              <a:solidFill>
                <a:srgbClr val="003B74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algn="ctr"/>
            <a:r>
              <a:rPr lang="cs-CZ" sz="3200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V případě, že je </a:t>
            </a:r>
            <a:r>
              <a:rPr lang="cs-CZ" sz="3200" b="1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projekt schválen </a:t>
            </a:r>
            <a:r>
              <a:rPr lang="cs-CZ" sz="3200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k poskytnutí dotace z PRV, je žadatel vyzván prostřednictvím Portálu farmáře k </a:t>
            </a:r>
            <a:r>
              <a:rPr lang="cs-CZ" sz="3200" b="1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podpisu Dohody </a:t>
            </a:r>
            <a:r>
              <a:rPr lang="cs-CZ" sz="3200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a je povinen se dostavit k podpisu Dohody ve lhůtě stanovené SZIF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845200" y="5868733"/>
            <a:ext cx="7128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Přílohy předkládané k Dohodě o poskytnutí dotace</a:t>
            </a:r>
            <a:endParaRPr lang="cs-CZ" dirty="0">
              <a:solidFill>
                <a:srgbClr val="FF0000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683568" y="1653225"/>
            <a:ext cx="770485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cs-CZ" sz="2400" dirty="0" smtClean="0">
              <a:solidFill>
                <a:srgbClr val="003B74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algn="ctr"/>
            <a:r>
              <a:rPr lang="cs-CZ" sz="2400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Dotace se poskytuje na základě Žádosti o platbu a příslušné dokumentace dle společných či specifických podmínek jednotlivých článků uvedených ve specifických podmínkách Pravidel</a:t>
            </a:r>
          </a:p>
          <a:p>
            <a:pPr algn="ctr"/>
            <a:endParaRPr lang="cs-CZ" sz="2400" dirty="0" smtClean="0">
              <a:solidFill>
                <a:srgbClr val="003B74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algn="ctr"/>
            <a:r>
              <a:rPr lang="cs-CZ" sz="2400" b="1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Žádost o platbu musí být vygenerována z účtu na Portálu Farmáře žadatele/příjemce dotace</a:t>
            </a:r>
          </a:p>
          <a:p>
            <a:pPr algn="ctr"/>
            <a:r>
              <a:rPr lang="cs-CZ" sz="2400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Podrobný postup pro vygenerování a zaslání Žádosti o platbu přes Portál Farmáře a doručování příloh je zveřejněn na internetových stránkách www.</a:t>
            </a:r>
            <a:r>
              <a:rPr lang="cs-CZ" sz="2400" dirty="0" err="1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eagri.cz</a:t>
            </a:r>
            <a:r>
              <a:rPr lang="cs-CZ" sz="2400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/</a:t>
            </a:r>
            <a:r>
              <a:rPr lang="cs-CZ" sz="2400" dirty="0" err="1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prv</a:t>
            </a:r>
            <a:r>
              <a:rPr lang="cs-CZ" sz="2400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a www.</a:t>
            </a:r>
            <a:r>
              <a:rPr lang="cs-CZ" sz="2400" dirty="0" err="1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szif.cz</a:t>
            </a:r>
            <a:r>
              <a:rPr lang="cs-CZ" sz="2400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,</a:t>
            </a:r>
            <a:endParaRPr lang="cs-CZ" sz="2400" dirty="0">
              <a:solidFill>
                <a:srgbClr val="003B74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867720" y="1753381"/>
            <a:ext cx="756084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400" dirty="0" smtClean="0"/>
          </a:p>
          <a:p>
            <a:pPr algn="ctr"/>
            <a:r>
              <a:rPr lang="cs-CZ" sz="2400" b="1" dirty="0" smtClean="0">
                <a:solidFill>
                  <a:srgbClr val="003B74"/>
                </a:solidFill>
              </a:rPr>
              <a:t>Žádost o platbu </a:t>
            </a:r>
            <a:r>
              <a:rPr lang="cs-CZ" sz="2400" dirty="0" smtClean="0">
                <a:solidFill>
                  <a:srgbClr val="003B74"/>
                </a:solidFill>
              </a:rPr>
              <a:t>příjemce dotace vyplní a nejprve předá na MAS, a to nejpozději v den podání Žádosti o platbu na MAS v termínu stanoveném Dohodou, případně v termínu stanoveném v Hlášení o změnách (termín předložení Žádosti o platbu na MAS se počítá automaticky 15 kalendářních dní před termínem podání Žádosti o platbu na RO SZIF)</a:t>
            </a:r>
          </a:p>
        </p:txBody>
      </p:sp>
      <p:sp>
        <p:nvSpPr>
          <p:cNvPr id="3" name="Obdélník 2"/>
          <p:cNvSpPr/>
          <p:nvPr/>
        </p:nvSpPr>
        <p:spPr>
          <a:xfrm>
            <a:off x="897147" y="5177529"/>
            <a:ext cx="734970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>
              <a:solidFill>
                <a:srgbClr val="003B74"/>
              </a:solidFill>
            </a:endParaRPr>
          </a:p>
          <a:p>
            <a:pPr algn="ctr"/>
            <a:r>
              <a:rPr lang="cs-CZ" sz="2400" b="1" dirty="0" smtClean="0">
                <a:solidFill>
                  <a:srgbClr val="003B74"/>
                </a:solidFill>
              </a:rPr>
              <a:t>Podáním Žádosti o platbu příjemce dotace oznamuje ukončení realizace projektu!!!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871267" y="1799510"/>
            <a:ext cx="748772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cs-CZ" sz="2000" dirty="0" smtClean="0"/>
          </a:p>
          <a:p>
            <a:pPr algn="ctr"/>
            <a:r>
              <a:rPr lang="cs-CZ" sz="2000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Za předpokladu, že v rámci kontroly Žádosti o platbu dle čl. 48, případně také dle čl. 49, Prováděcího nařízení Komise (EU) č. 809/2014 ze dne 17. července 2014 </a:t>
            </a:r>
            <a:r>
              <a:rPr lang="cs-CZ" sz="2000" b="1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nebudou ze strany SZIF zjištěny nedostatky,</a:t>
            </a:r>
            <a:r>
              <a:rPr lang="cs-CZ" sz="2000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bude příjemci dotace </a:t>
            </a:r>
            <a:r>
              <a:rPr lang="cs-CZ" sz="2000" b="1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schváleno proplacení dotace</a:t>
            </a:r>
            <a:r>
              <a:rPr lang="cs-CZ" sz="2000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, tzn. schválena Žádost o platbu, </a:t>
            </a:r>
            <a:r>
              <a:rPr lang="cs-CZ" sz="2000" b="1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nejpozději do 14 týdnů od zaregistrování Žádosti o platbu. </a:t>
            </a:r>
          </a:p>
          <a:p>
            <a:pPr algn="ctr"/>
            <a:r>
              <a:rPr lang="cs-CZ" sz="2000" b="1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Proplacení následuje do 21 kalendářních dnů od okamžiku jeho schválení. </a:t>
            </a:r>
          </a:p>
          <a:p>
            <a:pPr algn="ctr"/>
            <a:r>
              <a:rPr lang="cs-CZ" sz="2000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Informace o aktuálním stavu administrace jednotlivých Žádostí o platbu podaných příjemcem dotace budou k dispozici na Portálu Farmáře </a:t>
            </a:r>
            <a:endParaRPr lang="cs-CZ" sz="2000" dirty="0">
              <a:solidFill>
                <a:srgbClr val="003B74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Důležité milníky v průběhu projektu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cs-CZ" sz="2800" dirty="0" smtClean="0"/>
              <a:t>1. Příjem Žádostí o dotaci</a:t>
            </a:r>
          </a:p>
          <a:p>
            <a:pPr algn="ctr">
              <a:buNone/>
            </a:pPr>
            <a:r>
              <a:rPr lang="cs-CZ" sz="2800" dirty="0" smtClean="0"/>
              <a:t>2. Schválení projektu na MAS</a:t>
            </a:r>
          </a:p>
          <a:p>
            <a:pPr algn="ctr">
              <a:buNone/>
            </a:pPr>
            <a:r>
              <a:rPr lang="cs-CZ" sz="2800" dirty="0" smtClean="0"/>
              <a:t>3. Registrace na RO SZIF</a:t>
            </a:r>
          </a:p>
          <a:p>
            <a:pPr algn="ctr">
              <a:buNone/>
            </a:pPr>
            <a:r>
              <a:rPr lang="cs-CZ" sz="2800" dirty="0" smtClean="0"/>
              <a:t>4. Doložení příloh k výběrovému řízení</a:t>
            </a:r>
          </a:p>
          <a:p>
            <a:pPr algn="ctr">
              <a:buNone/>
            </a:pPr>
            <a:r>
              <a:rPr lang="cs-CZ" sz="2800" dirty="0" smtClean="0"/>
              <a:t>5. Podpis Dohody o poskytnutí dotace</a:t>
            </a:r>
          </a:p>
          <a:p>
            <a:pPr algn="ctr">
              <a:buNone/>
            </a:pPr>
            <a:r>
              <a:rPr lang="cs-CZ" sz="2800" dirty="0" smtClean="0"/>
              <a:t>6. Nákup</a:t>
            </a:r>
          </a:p>
          <a:p>
            <a:pPr algn="ctr">
              <a:buNone/>
            </a:pPr>
            <a:r>
              <a:rPr lang="cs-CZ" sz="2800" dirty="0" smtClean="0"/>
              <a:t>7. Žádost o platbu</a:t>
            </a:r>
          </a:p>
          <a:p>
            <a:pPr algn="ctr">
              <a:buNone/>
            </a:pPr>
            <a:r>
              <a:rPr lang="cs-CZ" sz="2800" dirty="0" smtClean="0"/>
              <a:t>8. Proplacení</a:t>
            </a:r>
          </a:p>
          <a:p>
            <a:pPr>
              <a:buNone/>
            </a:pPr>
            <a:endParaRPr lang="cs-CZ" b="1" dirty="0" smtClean="0"/>
          </a:p>
          <a:p>
            <a:pPr>
              <a:buNone/>
            </a:pPr>
            <a:endParaRPr lang="cs-CZ" b="1" dirty="0" smtClean="0"/>
          </a:p>
          <a:p>
            <a:pPr>
              <a:buNone/>
            </a:pPr>
            <a:endParaRPr lang="cs-CZ" b="1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11396" y="2385298"/>
            <a:ext cx="7886701" cy="541067"/>
          </a:xfrm>
        </p:spPr>
        <p:txBody>
          <a:bodyPr/>
          <a:lstStyle/>
          <a:p>
            <a:r>
              <a:rPr lang="cs-CZ" sz="3200" dirty="0" smtClean="0"/>
              <a:t>Kdo se moc ptá, moc se dozví!</a:t>
            </a:r>
            <a:br>
              <a:rPr lang="cs-CZ" sz="3200" dirty="0" smtClean="0"/>
            </a:br>
            <a:endParaRPr lang="cs-CZ" sz="3200" dirty="0"/>
          </a:p>
        </p:txBody>
      </p:sp>
      <p:sp>
        <p:nvSpPr>
          <p:cNvPr id="7" name="Obdélník 6"/>
          <p:cNvSpPr/>
          <p:nvPr/>
        </p:nvSpPr>
        <p:spPr>
          <a:xfrm>
            <a:off x="2286000" y="2413338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endParaRPr lang="cs-CZ" b="1" dirty="0" smtClean="0"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algn="ctr"/>
            <a:r>
              <a:rPr lang="cs-CZ" b="1" dirty="0" smtClean="0">
                <a:latin typeface="Open Sans" pitchFamily="34" charset="0"/>
                <a:ea typeface="Open Sans" pitchFamily="34" charset="0"/>
                <a:cs typeface="Open Sans" pitchFamily="34" charset="0"/>
              </a:rPr>
              <a:t>Petr </a:t>
            </a:r>
            <a:r>
              <a:rPr lang="cs-CZ" b="1" dirty="0" err="1" smtClean="0">
                <a:latin typeface="Open Sans" pitchFamily="34" charset="0"/>
                <a:ea typeface="Open Sans" pitchFamily="34" charset="0"/>
                <a:cs typeface="Open Sans" pitchFamily="34" charset="0"/>
              </a:rPr>
              <a:t>Piekar</a:t>
            </a:r>
            <a:endParaRPr lang="cs-CZ" b="1" dirty="0" smtClean="0"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algn="ctr"/>
            <a:r>
              <a:rPr lang="pt-BR" dirty="0" smtClean="0">
                <a:latin typeface="Open Sans" pitchFamily="34" charset="0"/>
                <a:ea typeface="Open Sans" pitchFamily="34" charset="0"/>
                <a:cs typeface="Open Sans" pitchFamily="34" charset="0"/>
              </a:rPr>
              <a:t>MAS Pobeskydí, z. s.</a:t>
            </a:r>
          </a:p>
          <a:p>
            <a:pPr algn="ctr"/>
            <a:r>
              <a:rPr lang="pt-BR" dirty="0" smtClean="0">
                <a:latin typeface="Open Sans" pitchFamily="34" charset="0"/>
                <a:ea typeface="Open Sans" pitchFamily="34" charset="0"/>
                <a:cs typeface="Open Sans" pitchFamily="34" charset="0"/>
              </a:rPr>
              <a:t>739 53 Třanovice čp. 1</a:t>
            </a:r>
          </a:p>
          <a:p>
            <a:pPr algn="ctr"/>
            <a:r>
              <a:rPr lang="pt-BR" dirty="0" smtClean="0">
                <a:latin typeface="Open Sans" pitchFamily="34" charset="0"/>
                <a:ea typeface="Open Sans" pitchFamily="34" charset="0"/>
                <a:cs typeface="Open Sans" pitchFamily="34" charset="0"/>
              </a:rPr>
              <a:t>tel.: </a:t>
            </a:r>
            <a:r>
              <a:rPr lang="pt-BR" dirty="0" smtClean="0">
                <a:latin typeface="Open Sans" pitchFamily="34" charset="0"/>
                <a:ea typeface="Open Sans" pitchFamily="34" charset="0"/>
                <a:cs typeface="Open Sans" pitchFamily="34" charset="0"/>
                <a:hlinkClick r:id="rId2"/>
              </a:rPr>
              <a:t>+420 558 431 083</a:t>
            </a:r>
            <a:endParaRPr lang="pt-BR" dirty="0" smtClean="0"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algn="ctr"/>
            <a:r>
              <a:rPr lang="pt-BR" dirty="0" smtClean="0">
                <a:latin typeface="Open Sans" pitchFamily="34" charset="0"/>
                <a:ea typeface="Open Sans" pitchFamily="34" charset="0"/>
                <a:cs typeface="Open Sans" pitchFamily="34" charset="0"/>
              </a:rPr>
              <a:t>e-mail: </a:t>
            </a:r>
            <a:r>
              <a:rPr lang="pt-BR" dirty="0" smtClean="0">
                <a:latin typeface="Open Sans" pitchFamily="34" charset="0"/>
                <a:ea typeface="Open Sans" pitchFamily="34" charset="0"/>
                <a:cs typeface="Open Sans" pitchFamily="34" charset="0"/>
                <a:hlinkClick r:id="rId3"/>
              </a:rPr>
              <a:t>piekar@pobeskydi.cz</a:t>
            </a:r>
            <a:r>
              <a:rPr lang="pt-BR" dirty="0" smtClean="0">
                <a:latin typeface="Open Sans" pitchFamily="34" charset="0"/>
                <a:ea typeface="Open Sans" pitchFamily="34" charset="0"/>
                <a:cs typeface="Open Sans" pitchFamily="34" charset="0"/>
              </a:rPr>
              <a:t/>
            </a:r>
            <a:br>
              <a:rPr lang="pt-BR" dirty="0" smtClean="0">
                <a:latin typeface="Open Sans" pitchFamily="34" charset="0"/>
                <a:ea typeface="Open Sans" pitchFamily="34" charset="0"/>
                <a:cs typeface="Open Sans" pitchFamily="34" charset="0"/>
              </a:rPr>
            </a:br>
            <a:endParaRPr lang="pt-BR" dirty="0" smtClean="0"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algn="ctr"/>
            <a:r>
              <a:rPr lang="pt-BR" dirty="0" smtClean="0">
                <a:latin typeface="Open Sans" pitchFamily="34" charset="0"/>
                <a:ea typeface="Open Sans" pitchFamily="34" charset="0"/>
                <a:cs typeface="Open Sans" pitchFamily="34" charset="0"/>
                <a:hlinkClick r:id="rId4"/>
              </a:rPr>
              <a:t>www.pobeskydi.cz</a:t>
            </a:r>
            <a:endParaRPr lang="pt-BR" dirty="0" smtClean="0"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algn="ctr"/>
            <a:r>
              <a:rPr lang="pt-BR" dirty="0" smtClean="0">
                <a:latin typeface="Open Sans" pitchFamily="34" charset="0"/>
                <a:ea typeface="Open Sans" pitchFamily="34" charset="0"/>
                <a:cs typeface="Open Sans" pitchFamily="34" charset="0"/>
                <a:hlinkClick r:id="rId5"/>
              </a:rPr>
              <a:t>www.facebook.com/MASPobeskydi</a:t>
            </a:r>
            <a:endParaRPr lang="pt-BR" dirty="0"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1141495" y="5334987"/>
            <a:ext cx="727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latin typeface="Open Sans" pitchFamily="34" charset="0"/>
                <a:ea typeface="Open Sans" pitchFamily="34" charset="0"/>
                <a:cs typeface="Open Sans" pitchFamily="34" charset="0"/>
              </a:rPr>
              <a:t>Využijte možnost osobní konzultace! Jsme tady pro Vás!</a:t>
            </a:r>
            <a:endParaRPr lang="cs-CZ" b="1" dirty="0"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Zkratky a pojmy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type="subTitle" idx="1"/>
          </p:nvPr>
        </p:nvSpPr>
        <p:spPr>
          <a:xfrm>
            <a:off x="628648" y="2748986"/>
            <a:ext cx="7886701" cy="330969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cs-CZ" sz="2800" b="1" dirty="0" smtClean="0"/>
              <a:t>MAS</a:t>
            </a:r>
            <a:r>
              <a:rPr lang="cs-CZ" sz="2800" dirty="0" smtClean="0"/>
              <a:t> - Místní akční skupina (MAS Pobeskydí, z. s.)</a:t>
            </a:r>
          </a:p>
          <a:p>
            <a:pPr>
              <a:buNone/>
            </a:pPr>
            <a:r>
              <a:rPr lang="cs-CZ" sz="2800" b="1" dirty="0" smtClean="0"/>
              <a:t>PRV</a:t>
            </a:r>
            <a:r>
              <a:rPr lang="cs-CZ" sz="2800" dirty="0" smtClean="0"/>
              <a:t> - Program rozvoje venkova</a:t>
            </a:r>
          </a:p>
          <a:p>
            <a:pPr>
              <a:buNone/>
            </a:pPr>
            <a:r>
              <a:rPr lang="cs-CZ" sz="2800" b="1" dirty="0" smtClean="0"/>
              <a:t>SZIF</a:t>
            </a:r>
            <a:r>
              <a:rPr lang="cs-CZ" sz="2800" dirty="0" smtClean="0"/>
              <a:t> - Státní zemědělský a intervenční fond</a:t>
            </a:r>
          </a:p>
          <a:p>
            <a:pPr>
              <a:buNone/>
            </a:pPr>
            <a:r>
              <a:rPr lang="cs-CZ" sz="2800" b="1" dirty="0" smtClean="0"/>
              <a:t>RO SZIF </a:t>
            </a:r>
            <a:r>
              <a:rPr lang="cs-CZ" sz="2800" dirty="0" smtClean="0"/>
              <a:t>- Regionální odbor SZIF (Opava)</a:t>
            </a:r>
          </a:p>
          <a:p>
            <a:pPr>
              <a:buNone/>
            </a:pPr>
            <a:r>
              <a:rPr lang="cs-CZ" sz="2800" b="1" dirty="0" err="1" smtClean="0"/>
              <a:t>Fiche</a:t>
            </a:r>
            <a:r>
              <a:rPr lang="cs-CZ" sz="2800" dirty="0" smtClean="0"/>
              <a:t> - opatření</a:t>
            </a:r>
          </a:p>
          <a:p>
            <a:pPr>
              <a:buNone/>
            </a:pPr>
            <a:r>
              <a:rPr lang="cs-CZ" sz="2800" b="1" dirty="0" smtClean="0"/>
              <a:t>Projekt</a:t>
            </a:r>
            <a:r>
              <a:rPr lang="cs-CZ" sz="2800" dirty="0" smtClean="0"/>
              <a:t> - souhrn různých postupů a procesů vedoucí k naplněni určitého cíle</a:t>
            </a:r>
          </a:p>
          <a:p>
            <a:pPr>
              <a:buNone/>
            </a:pPr>
            <a:endParaRPr lang="cs-CZ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Kde najít pravidla?</a:t>
            </a:r>
            <a:endParaRPr lang="cs-CZ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type="pic" sz="quarter" idx="11"/>
          </p:nvPr>
        </p:nvPicPr>
        <p:blipFill>
          <a:blip r:embed="rId2" cstate="print"/>
          <a:srcRect l="3277" r="3277"/>
          <a:stretch>
            <a:fillRect/>
          </a:stretch>
        </p:blipFill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Příručky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>
                <a:hlinkClick r:id="rId2"/>
              </a:rPr>
              <a:t>Příručka pro zadávání veřejných zakázek </a:t>
            </a:r>
            <a:endParaRPr lang="cs-CZ" dirty="0" smtClean="0"/>
          </a:p>
          <a:p>
            <a:r>
              <a:rPr lang="cs-CZ" dirty="0" smtClean="0">
                <a:hlinkClick r:id="rId3"/>
              </a:rPr>
              <a:t>Příručka pro publicitu PRV </a:t>
            </a:r>
            <a:endParaRPr lang="cs-CZ" dirty="0" smtClean="0"/>
          </a:p>
          <a:p>
            <a:r>
              <a:rPr lang="cs-CZ" dirty="0" smtClean="0">
                <a:hlinkClick r:id="rId4"/>
              </a:rPr>
              <a:t>Metodika pro výpočet finančního zdraví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Důležité milníky v průběhu projektu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cs-CZ" sz="2800" dirty="0" smtClean="0"/>
              <a:t>1. Příjem Žádostí o dotaci</a:t>
            </a:r>
          </a:p>
          <a:p>
            <a:pPr algn="ctr">
              <a:buNone/>
            </a:pPr>
            <a:r>
              <a:rPr lang="cs-CZ" sz="2800" dirty="0" smtClean="0"/>
              <a:t>2. Schválení projektu na MAS</a:t>
            </a:r>
          </a:p>
          <a:p>
            <a:pPr algn="ctr">
              <a:buNone/>
            </a:pPr>
            <a:r>
              <a:rPr lang="cs-CZ" sz="2800" dirty="0" smtClean="0"/>
              <a:t>3. Registrace na RO SZIF</a:t>
            </a:r>
          </a:p>
          <a:p>
            <a:pPr algn="ctr">
              <a:buNone/>
            </a:pPr>
            <a:r>
              <a:rPr lang="cs-CZ" sz="2800" dirty="0" smtClean="0"/>
              <a:t>4. Doložení příloh k výběrovému řízení</a:t>
            </a:r>
          </a:p>
          <a:p>
            <a:pPr algn="ctr">
              <a:buNone/>
            </a:pPr>
            <a:r>
              <a:rPr lang="cs-CZ" sz="2800" dirty="0" smtClean="0"/>
              <a:t>5. Podpis Dohody o poskytnutí dotace</a:t>
            </a:r>
          </a:p>
          <a:p>
            <a:pPr algn="ctr">
              <a:buNone/>
            </a:pPr>
            <a:r>
              <a:rPr lang="cs-CZ" sz="2800" dirty="0" smtClean="0"/>
              <a:t>6. Nákup</a:t>
            </a:r>
          </a:p>
          <a:p>
            <a:pPr algn="ctr">
              <a:buNone/>
            </a:pPr>
            <a:r>
              <a:rPr lang="cs-CZ" sz="2800" dirty="0" smtClean="0"/>
              <a:t>7. Žádost o platbu</a:t>
            </a:r>
          </a:p>
          <a:p>
            <a:pPr algn="ctr">
              <a:buNone/>
            </a:pPr>
            <a:r>
              <a:rPr lang="cs-CZ" sz="2800" dirty="0" smtClean="0"/>
              <a:t>8. Proplacení</a:t>
            </a:r>
          </a:p>
          <a:p>
            <a:pPr>
              <a:buNone/>
            </a:pPr>
            <a:endParaRPr lang="cs-CZ" b="1" dirty="0" smtClean="0"/>
          </a:p>
          <a:p>
            <a:pPr>
              <a:buNone/>
            </a:pPr>
            <a:endParaRPr lang="cs-CZ" b="1" dirty="0" smtClean="0"/>
          </a:p>
          <a:p>
            <a:pPr>
              <a:buNone/>
            </a:pPr>
            <a:endParaRPr lang="cs-CZ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odnadpis 14"/>
          <p:cNvSpPr>
            <a:spLocks noGrp="1"/>
          </p:cNvSpPr>
          <p:nvPr>
            <p:ph type="subTitle" idx="1"/>
          </p:nvPr>
        </p:nvSpPr>
        <p:spPr>
          <a:xfrm>
            <a:off x="2716240" y="3040908"/>
            <a:ext cx="4486816" cy="1582852"/>
          </a:xfrm>
        </p:spPr>
        <p:txBody>
          <a:bodyPr>
            <a:normAutofit/>
          </a:bodyPr>
          <a:lstStyle/>
          <a:p>
            <a:r>
              <a:rPr lang="cs-CZ" sz="4000" dirty="0" smtClean="0"/>
              <a:t>Návrh projektu</a:t>
            </a:r>
            <a:endParaRPr lang="cs-CZ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2400864" y="3171022"/>
            <a:ext cx="474200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4000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Konzultace na MAS</a:t>
            </a:r>
            <a:endParaRPr lang="cs-CZ" sz="4000" dirty="0">
              <a:solidFill>
                <a:srgbClr val="003B74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1513523" y="3300419"/>
            <a:ext cx="647100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000" dirty="0" smtClean="0">
                <a:solidFill>
                  <a:srgbClr val="003B74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Žádost na Portálu farmáře</a:t>
            </a:r>
            <a:endParaRPr lang="cs-CZ" sz="4000" dirty="0">
              <a:solidFill>
                <a:srgbClr val="003B74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S_sablona_2017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MAS_sablona_2017</Template>
  <TotalTime>98</TotalTime>
  <Words>1047</Words>
  <Application>Microsoft Office PowerPoint</Application>
  <PresentationFormat>Předvádění na obrazovce (4:3)</PresentationFormat>
  <Paragraphs>95</Paragraphs>
  <Slides>29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29</vt:i4>
      </vt:variant>
    </vt:vector>
  </HeadingPairs>
  <TitlesOfParts>
    <vt:vector size="31" baseType="lpstr">
      <vt:lpstr>MAS_sablona_2017</vt:lpstr>
      <vt:lpstr>1_Motiv Office</vt:lpstr>
      <vt:lpstr>Seminář pro žadatele - postup podání Žádosti o dotaci</vt:lpstr>
      <vt:lpstr>Z čeho vycházíme?</vt:lpstr>
      <vt:lpstr>Zkratky a pojmy</vt:lpstr>
      <vt:lpstr>Kde najít pravidla?</vt:lpstr>
      <vt:lpstr>Příručky</vt:lpstr>
      <vt:lpstr>Důležité milníky v průběhu projektu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Snímek 14</vt:lpstr>
      <vt:lpstr>Snímek 15</vt:lpstr>
      <vt:lpstr>Snímek 16</vt:lpstr>
      <vt:lpstr>Snímek 17</vt:lpstr>
      <vt:lpstr>Snímek 18</vt:lpstr>
      <vt:lpstr>Snímek 19</vt:lpstr>
      <vt:lpstr>Administrativní kontrola Žádosti o dotaci, příloh, případně dokumentace k výběrovému/zadávacímu řízení, kontrola přijatelnosti a hodnocení projektů na RO SZIF</vt:lpstr>
      <vt:lpstr>Snímek 21</vt:lpstr>
      <vt:lpstr>Snímek 22</vt:lpstr>
      <vt:lpstr>Schválení Žádosti o dotaci</vt:lpstr>
      <vt:lpstr>Snímek 24</vt:lpstr>
      <vt:lpstr>Snímek 25</vt:lpstr>
      <vt:lpstr>Snímek 26</vt:lpstr>
      <vt:lpstr>Snímek 27</vt:lpstr>
      <vt:lpstr>Důležité milníky v průběhu projektu</vt:lpstr>
      <vt:lpstr>Kdo se moc ptá, moc se dozví!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Seminář pro žadatele - postup podání Žádosti o odtaci</dc:title>
  <dc:creator>Vaio</dc:creator>
  <cp:lastModifiedBy>Vaio</cp:lastModifiedBy>
  <cp:revision>13</cp:revision>
  <dcterms:created xsi:type="dcterms:W3CDTF">2017-03-16T13:11:16Z</dcterms:created>
  <dcterms:modified xsi:type="dcterms:W3CDTF">2017-03-23T08:59:12Z</dcterms:modified>
</cp:coreProperties>
</file>